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66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FCA902-1AC1-5BE6-9979-98F3FCDA8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B4B80E-D6AD-AF1E-B827-98CDCBB8B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A5DD71-A29F-57FC-D775-B0A2D6EC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2232-2369-4752-8CB5-AB6D917F874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ECA992-03BB-AA02-E742-4A09B4DF5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C861E8-037E-5192-BF05-8E581142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5577-C220-4480-990E-581B2ACAC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19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4CE631-8646-2BCE-F15A-E642BF9D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78C7381-62C2-3DA9-B008-FD7038058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8F6E46-E1D2-ABFA-0ABF-A25506C2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2232-2369-4752-8CB5-AB6D917F874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ADA632-E246-E4FB-F6C6-E2243E61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7ACC85-29C7-0A11-A9FF-4800E479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5577-C220-4480-990E-581B2ACAC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15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4D1E3AE-7332-353D-3671-6945EEEB6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C6CD97-FFF8-71E0-4C60-82FBE0172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EEBC36-D111-DBCA-194B-773DC8637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2232-2369-4752-8CB5-AB6D917F874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5F706F-68EC-E103-674C-87A074E6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40640C-4852-4B69-95C4-5597C7CD4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5577-C220-4480-990E-581B2ACAC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41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DAA78D-7368-6932-E1A4-6CCF66C63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480AF3-07E0-6A92-431F-49B3CA144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88828A-8CA1-3C56-4A46-1CACA7EC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2232-2369-4752-8CB5-AB6D917F874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43E16F-01F2-B5D8-E0E3-3D2F69F8C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B6AF73-D6A6-8FAF-474C-85BC97AF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5577-C220-4480-990E-581B2ACAC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32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1DF5ED-86CF-DAAD-D495-1A06D4FD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EB9D43-125C-C34D-5B73-447D71F0D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B38BB1-BBD6-6316-28EB-25AE729F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2232-2369-4752-8CB5-AB6D917F874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3BE193-0D02-925F-F2E3-FDDA663E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338124-05CA-9C1B-8606-578E2EC0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5577-C220-4480-990E-581B2ACAC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99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7C95D-79D2-C524-EF83-2D5D2A2B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5350F6-C765-391A-A7F0-0432D0FE3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75B902F-A13C-67A9-D74D-CEC1124BC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DD2834-FF69-8DB9-D3F3-B3BDBC68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2232-2369-4752-8CB5-AB6D917F874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C32679-BE1A-710F-810B-38627A95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9D800F-9FA2-EA3A-7AB3-7374E1F2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5577-C220-4480-990E-581B2ACAC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77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A2755-61C6-097A-A42C-A5329DD3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469A5B-BD83-2DD1-C10B-9EB307BAC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392E06-591A-9903-E786-587DB04FE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D07E7A1-D5BC-A7C6-2D61-29732C640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05F055D-5B73-2E68-A026-A8C3CE559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95FCB55-4AA5-53AF-2DBC-226A83535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2232-2369-4752-8CB5-AB6D917F874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55AB424-1685-8156-8C66-B2B9423D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9CDC7F8-A8B5-6441-29C4-8230B1BA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5577-C220-4480-990E-581B2ACAC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75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72414-8FDA-0DD5-40F3-1FB1F4CFB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3FFD8D7-96F6-A97D-A6A0-F089D228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2232-2369-4752-8CB5-AB6D917F874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5EBB20F-9CD4-10A9-FB89-0D11B24ED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27EF91-CA32-A57C-4E4A-5085A894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5577-C220-4480-990E-581B2ACAC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73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DA669B7-B114-F754-E18C-86DDCA932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2232-2369-4752-8CB5-AB6D917F874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5D3CA4-03C5-45D0-03D1-9E72AC5B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DCC349-1D4C-757C-D3A0-5E300B52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5577-C220-4480-990E-581B2ACAC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55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9CEA2A-3E4E-5D86-2DB4-B93D9456D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157804-93BC-DF6E-2671-00B6D3A77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931F15-9766-F19B-C124-257FAACC6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F49852-86F5-7B6B-D0FE-0CB2E136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2232-2369-4752-8CB5-AB6D917F874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D250A5-0036-7BF9-F6CD-44E805342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481A07-ED7D-7462-8CBD-160CD3AC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5577-C220-4480-990E-581B2ACAC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03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CAA812-6120-54D2-E3CD-DB6D593B1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B18921C-DD0E-05A5-47CD-53E981D44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18DA97A-784D-E6ED-0E36-9768599B4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C458AD-3544-89BD-97C3-9AF552EF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2232-2369-4752-8CB5-AB6D917F874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F76016-C397-191C-E0A0-D3A0136E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29542A-F333-E31A-2AFA-827CB8C7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5577-C220-4480-990E-581B2ACAC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24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16F51DC-27D4-C301-5819-5B97D85D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C9BE41-200D-ED95-2FC5-410D99463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DE40B6-B655-4252-62FA-51084ECEC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0C2232-2369-4752-8CB5-AB6D917F874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047FD7-779A-AA3D-819D-9829AD5F9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DA4661-E94B-9D95-9241-DDE0DDE3B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2B5577-C220-4480-990E-581B2ACAC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90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tp-plasty.cz/" TargetMode="External"/><Relationship Id="rId7" Type="http://schemas.openxmlformats.org/officeDocument/2006/relationships/image" Target="../media/image2.svg"/><Relationship Id="rId2" Type="http://schemas.openxmlformats.org/officeDocument/2006/relationships/hyperlink" Target="https://forms.gle/u37CVbbDBwDH5vjT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hyperlink" Target="http://www.schp.cz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825" y="1122363"/>
            <a:ext cx="10887075" cy="2387600"/>
          </a:xfrm>
        </p:spPr>
        <p:txBody>
          <a:bodyPr>
            <a:normAutofit/>
          </a:bodyPr>
          <a:lstStyle/>
          <a:p>
            <a:r>
              <a:rPr lang="cs-CZ" sz="4400" dirty="0"/>
              <a:t>Chemická recyklace plastů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4135DCE0-0CA6-BF09-D349-8F50BAD8E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475" y="378563"/>
            <a:ext cx="2995613" cy="116778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720FDAE-0DB3-7124-C8CC-42D4DF63AA8D}"/>
              </a:ext>
            </a:extLst>
          </p:cNvPr>
          <p:cNvSpPr txBox="1"/>
          <p:nvPr/>
        </p:nvSpPr>
        <p:spPr>
          <a:xfrm>
            <a:off x="1019174" y="5648264"/>
            <a:ext cx="10153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R. Pjatkan, ČTP PLASTY , J. Reiss, SCHP ČR,  </a:t>
            </a:r>
            <a:r>
              <a:rPr lang="cs-CZ" sz="1600" i="1" dirty="0" err="1"/>
              <a:t>Plastko</a:t>
            </a:r>
            <a:r>
              <a:rPr lang="cs-CZ" sz="1600" i="1" dirty="0"/>
              <a:t> 2024, Zlín </a:t>
            </a:r>
          </a:p>
          <a:p>
            <a:endParaRPr lang="cs-CZ" sz="1600" i="1" dirty="0"/>
          </a:p>
        </p:txBody>
      </p:sp>
      <p:pic>
        <p:nvPicPr>
          <p:cNvPr id="6" name="Obrázek 5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5070A260-6C70-84C9-1076-55BD4B2641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5" y="4429919"/>
            <a:ext cx="5962650" cy="898527"/>
          </a:xfrm>
          <a:prstGeom prst="rect">
            <a:avLst/>
          </a:prstGeom>
        </p:spPr>
      </p:pic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5405" y="378563"/>
            <a:ext cx="4990050" cy="123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642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80" y="1136675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dirty="0"/>
              <a:t>Chemická recyklace plastů- klíčové faktory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3B018C4-652B-0F44-2524-8B93BAD10361}"/>
              </a:ext>
            </a:extLst>
          </p:cNvPr>
          <p:cNvSpPr txBox="1">
            <a:spLocks/>
          </p:cNvSpPr>
          <p:nvPr/>
        </p:nvSpPr>
        <p:spPr>
          <a:xfrm>
            <a:off x="808892" y="2127804"/>
            <a:ext cx="10357339" cy="3912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Vstupní odpady </a:t>
            </a:r>
            <a:r>
              <a:rPr lang="cs-CZ" dirty="0"/>
              <a:t>– dostupnost v definované kvalitě a množství</a:t>
            </a:r>
          </a:p>
          <a:p>
            <a:pPr marL="176213" indent="-176213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Výpočetní bod a výpočet míry recyklace </a:t>
            </a:r>
            <a:r>
              <a:rPr lang="cs-CZ" dirty="0"/>
              <a:t>– zápočet recyklovaného obsahu do cílů recyklace  (End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waste</a:t>
            </a:r>
            <a:r>
              <a:rPr lang="cs-CZ" dirty="0"/>
              <a:t> –  dopad do odpadové ale i chemická legislativy)</a:t>
            </a:r>
          </a:p>
          <a:p>
            <a:pPr marL="176213" indent="-176213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Kategorie a zpracování výstupních materiálů </a:t>
            </a:r>
            <a:r>
              <a:rPr lang="cs-CZ" dirty="0"/>
              <a:t>– definice výstupů z chemické recyklace jako materiálu pro další zpracování (prozatím v ČR pouze pro tuhé výstupy)</a:t>
            </a:r>
          </a:p>
          <a:p>
            <a:pPr marL="176213" indent="-176213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Výpočet recyklovaného podílu </a:t>
            </a:r>
            <a:r>
              <a:rPr lang="cs-CZ" dirty="0"/>
              <a:t>– metodiky výpočtu (</a:t>
            </a:r>
            <a:r>
              <a:rPr lang="cs-CZ" dirty="0" err="1"/>
              <a:t>mass</a:t>
            </a:r>
            <a:r>
              <a:rPr lang="cs-CZ" dirty="0"/>
              <a:t> balance </a:t>
            </a:r>
            <a:r>
              <a:rPr lang="cs-CZ" dirty="0" err="1"/>
              <a:t>method</a:t>
            </a:r>
            <a:r>
              <a:rPr lang="cs-CZ" dirty="0"/>
              <a:t> - </a:t>
            </a:r>
            <a:r>
              <a:rPr lang="cs-CZ" dirty="0" err="1"/>
              <a:t>proportional</a:t>
            </a:r>
            <a:r>
              <a:rPr lang="cs-CZ" dirty="0"/>
              <a:t>, </a:t>
            </a:r>
            <a:r>
              <a:rPr lang="cs-CZ" dirty="0" err="1"/>
              <a:t>fuel</a:t>
            </a:r>
            <a:r>
              <a:rPr lang="cs-CZ" dirty="0"/>
              <a:t> </a:t>
            </a:r>
            <a:r>
              <a:rPr lang="cs-CZ" dirty="0" err="1"/>
              <a:t>exempt</a:t>
            </a:r>
            <a:r>
              <a:rPr lang="cs-CZ" dirty="0"/>
              <a:t>, </a:t>
            </a:r>
            <a:r>
              <a:rPr lang="cs-CZ" dirty="0" err="1"/>
              <a:t>polymers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…)</a:t>
            </a:r>
          </a:p>
          <a:p>
            <a:pPr marL="176213" indent="-176213" algn="just"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87313" algn="l"/>
                <a:tab pos="176213" algn="l"/>
              </a:tabLst>
            </a:pPr>
            <a:r>
              <a:rPr lang="cs-CZ" b="1" dirty="0"/>
              <a:t>LCA </a:t>
            </a:r>
            <a:r>
              <a:rPr lang="cs-CZ" dirty="0"/>
              <a:t>– (stanovení skutečné uhlíkové stopy chemické ale i dalších druhů recyklace)</a:t>
            </a:r>
          </a:p>
          <a:p>
            <a:pPr algn="just">
              <a:buClr>
                <a:srgbClr val="002060"/>
              </a:buClr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65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80" y="1136675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dirty="0"/>
              <a:t>Chemická recyklace plastů- legislativa ČR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3B018C4-652B-0F44-2524-8B93BAD10361}"/>
              </a:ext>
            </a:extLst>
          </p:cNvPr>
          <p:cNvSpPr txBox="1">
            <a:spLocks/>
          </p:cNvSpPr>
          <p:nvPr/>
        </p:nvSpPr>
        <p:spPr>
          <a:xfrm>
            <a:off x="1327638" y="2268477"/>
            <a:ext cx="9838593" cy="323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sz="2000" b="1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5D0FB7C-12D4-03A2-ABC3-D7133729A181}"/>
              </a:ext>
            </a:extLst>
          </p:cNvPr>
          <p:cNvSpPr txBox="1">
            <a:spLocks/>
          </p:cNvSpPr>
          <p:nvPr/>
        </p:nvSpPr>
        <p:spPr>
          <a:xfrm>
            <a:off x="861646" y="1644158"/>
            <a:ext cx="10805746" cy="4519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cs-CZ" b="1" dirty="0"/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Zákon č. 541/2020 Sb. o odpadech </a:t>
            </a:r>
            <a:r>
              <a:rPr lang="cs-CZ" dirty="0"/>
              <a:t>(v příloze č.2 ). </a:t>
            </a:r>
          </a:p>
          <a:p>
            <a:pPr marL="342900" indent="-342900" algn="l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Metodický dokument k povolování zařízení k chemické recyklaci odpadů </a:t>
            </a:r>
            <a:r>
              <a:rPr lang="cs-CZ" dirty="0"/>
              <a:t>(popisuje podmínky, které musejí splňovat technologie chemické recyklace nově uváděné do provozu).</a:t>
            </a:r>
          </a:p>
          <a:p>
            <a:pPr marL="342900" indent="-342900" algn="l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Vyhláška č.169/2023 Sb. o stanovení podmínek, při jejichž splnění přestává být tuhé palivo z odpadu odpadem</a:t>
            </a:r>
          </a:p>
          <a:p>
            <a:pPr marL="342900" indent="-342900" algn="l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cs-CZ" b="1" dirty="0"/>
          </a:p>
          <a:p>
            <a:pPr algn="l">
              <a:buClr>
                <a:srgbClr val="002060"/>
              </a:buClr>
            </a:pPr>
            <a:r>
              <a:rPr lang="cs-CZ" b="1" dirty="0"/>
              <a:t>Další právní akty řešící použití recyklovaných plastů např.:</a:t>
            </a:r>
          </a:p>
          <a:p>
            <a:pPr marL="342900" indent="-342900" algn="l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Zákon č.477/2001 zákon o obalech </a:t>
            </a:r>
          </a:p>
          <a:p>
            <a:pPr marL="342900" indent="-342900" algn="l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858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80" y="1136675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dirty="0"/>
              <a:t>Chemická recyklace plastů- legislativa EU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3B018C4-652B-0F44-2524-8B93BAD10361}"/>
              </a:ext>
            </a:extLst>
          </p:cNvPr>
          <p:cNvSpPr txBox="1">
            <a:spLocks/>
          </p:cNvSpPr>
          <p:nvPr/>
        </p:nvSpPr>
        <p:spPr>
          <a:xfrm>
            <a:off x="1327638" y="2268477"/>
            <a:ext cx="9838593" cy="323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sz="2000" b="1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5D0FB7C-12D4-03A2-ABC3-D7133729A181}"/>
              </a:ext>
            </a:extLst>
          </p:cNvPr>
          <p:cNvSpPr txBox="1">
            <a:spLocks/>
          </p:cNvSpPr>
          <p:nvPr/>
        </p:nvSpPr>
        <p:spPr>
          <a:xfrm>
            <a:off x="861646" y="2118947"/>
            <a:ext cx="10456985" cy="390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dirty="0"/>
              <a:t>Aktuálně  </a:t>
            </a:r>
            <a:r>
              <a:rPr lang="cs-CZ" b="1" dirty="0"/>
              <a:t>není</a:t>
            </a:r>
            <a:r>
              <a:rPr lang="cs-CZ" dirty="0"/>
              <a:t> dořešena problematika chem. recyklace.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Směrnice 94/62/ES o obalech a obalových odpadech.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Směrnice 2019/904 o omezení dopadu některých plastových výrobků na životní prostředí.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Standardy pro recyklace plastů </a:t>
            </a:r>
            <a:r>
              <a:rPr lang="cs-CZ" dirty="0"/>
              <a:t>(mechanická recyklace pouze).</a:t>
            </a:r>
          </a:p>
          <a:p>
            <a:pPr algn="just">
              <a:buClr>
                <a:srgbClr val="002060"/>
              </a:buClr>
            </a:pPr>
            <a:endParaRPr lang="cs-CZ" dirty="0"/>
          </a:p>
          <a:p>
            <a:pPr algn="just">
              <a:buClr>
                <a:srgbClr val="002060"/>
              </a:buClr>
            </a:pPr>
            <a:r>
              <a:rPr lang="cs-CZ" dirty="0"/>
              <a:t>Další právní akty které řeší použití recyklovaných materiálů např.: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Nařízení 2022/1616 o materiálech a předmětech z recyklovaných plastů určených pro styk s potravinami.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2148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80" y="1136675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dirty="0"/>
              <a:t>Chemická recyklace plastů- legislativa EU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3B018C4-652B-0F44-2524-8B93BAD10361}"/>
              </a:ext>
            </a:extLst>
          </p:cNvPr>
          <p:cNvSpPr txBox="1">
            <a:spLocks/>
          </p:cNvSpPr>
          <p:nvPr/>
        </p:nvSpPr>
        <p:spPr>
          <a:xfrm>
            <a:off x="1327638" y="2268477"/>
            <a:ext cx="9838593" cy="323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sz="2000" b="1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5D0FB7C-12D4-03A2-ABC3-D7133729A181}"/>
              </a:ext>
            </a:extLst>
          </p:cNvPr>
          <p:cNvSpPr txBox="1">
            <a:spLocks/>
          </p:cNvSpPr>
          <p:nvPr/>
        </p:nvSpPr>
        <p:spPr>
          <a:xfrm>
            <a:off x="867507" y="2143813"/>
            <a:ext cx="10456985" cy="3815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2060"/>
              </a:buClr>
            </a:pPr>
            <a:r>
              <a:rPr lang="cs-CZ" sz="2000" dirty="0"/>
              <a:t>Aktuálně snaha o sjednocení do dvou hlavních dokumentů.</a:t>
            </a:r>
          </a:p>
          <a:p>
            <a:pPr algn="just">
              <a:buClr>
                <a:srgbClr val="002060"/>
              </a:buClr>
            </a:pPr>
            <a:r>
              <a:rPr lang="cs-CZ" sz="2000" dirty="0"/>
              <a:t>Snaha  o komplexní rámec a provázanost s dalšími směrnicemi = </a:t>
            </a:r>
            <a:r>
              <a:rPr lang="cs-CZ" sz="2000" b="1" dirty="0"/>
              <a:t>nárůst objemu</a:t>
            </a:r>
            <a:r>
              <a:rPr lang="cs-CZ" sz="2000" dirty="0"/>
              <a:t> regulací a jejich </a:t>
            </a:r>
            <a:r>
              <a:rPr lang="cs-CZ" sz="2000" b="1" dirty="0"/>
              <a:t>složitost</a:t>
            </a:r>
            <a:r>
              <a:rPr lang="cs-CZ" sz="2000" dirty="0"/>
              <a:t>.</a:t>
            </a:r>
          </a:p>
          <a:p>
            <a:pPr algn="just">
              <a:buClr>
                <a:srgbClr val="002060"/>
              </a:buClr>
            </a:pPr>
            <a:endParaRPr lang="cs-CZ" sz="2000" dirty="0"/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PPWR - Nařízení o obalech a obalových odpadech, o změně nařízení (EU) 2019/1020 a směrnice (EU) 2019/904 a o zrušení směrnice 94/62/ES).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SUPD – Směrnice o omezení dopadu některých plastových výrobků na životní prostředí.</a:t>
            </a:r>
          </a:p>
          <a:p>
            <a:pPr algn="just">
              <a:buClr>
                <a:srgbClr val="002060"/>
              </a:buClr>
            </a:pPr>
            <a:r>
              <a:rPr lang="cs-CZ" sz="2000" dirty="0"/>
              <a:t>U obou norem značný tlak na definice prováděcích nařízení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/>
              <a:t>Velmi </a:t>
            </a:r>
            <a:r>
              <a:rPr lang="cs-CZ" b="1" dirty="0"/>
              <a:t>silný vliv zavedených </a:t>
            </a:r>
            <a:r>
              <a:rPr lang="cs-CZ" dirty="0"/>
              <a:t>recyklačních metod.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b="1" dirty="0"/>
              <a:t>Nerovné podmínky </a:t>
            </a:r>
            <a:r>
              <a:rPr lang="cs-CZ" dirty="0"/>
              <a:t>pro recyklační technologie u jednotlivých komodit i typů obalů.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/>
              <a:t>Pokračující </a:t>
            </a:r>
            <a:r>
              <a:rPr lang="cs-CZ" b="1" dirty="0"/>
              <a:t>odklady</a:t>
            </a:r>
            <a:r>
              <a:rPr lang="cs-CZ" dirty="0"/>
              <a:t> ve schvalování.</a:t>
            </a:r>
          </a:p>
          <a:p>
            <a:pPr algn="just">
              <a:buClr>
                <a:srgbClr val="002060"/>
              </a:buClr>
            </a:pPr>
            <a:endParaRPr lang="cs-CZ" sz="2000" dirty="0"/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1294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80" y="1136675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dirty="0"/>
              <a:t>Chemická recyklace plastů- budoucnost v ČR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3B018C4-652B-0F44-2524-8B93BAD10361}"/>
              </a:ext>
            </a:extLst>
          </p:cNvPr>
          <p:cNvSpPr txBox="1">
            <a:spLocks/>
          </p:cNvSpPr>
          <p:nvPr/>
        </p:nvSpPr>
        <p:spPr>
          <a:xfrm>
            <a:off x="1327638" y="2268477"/>
            <a:ext cx="9838593" cy="323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sz="2000" b="1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5D0FB7C-12D4-03A2-ABC3-D7133729A181}"/>
              </a:ext>
            </a:extLst>
          </p:cNvPr>
          <p:cNvSpPr txBox="1">
            <a:spLocks/>
          </p:cNvSpPr>
          <p:nvPr/>
        </p:nvSpPr>
        <p:spPr>
          <a:xfrm>
            <a:off x="867507" y="2143813"/>
            <a:ext cx="10456985" cy="3815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dirty="0"/>
              <a:t>Nutnost dalšího  vývoje technologií – testovací a komerční jednotky.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dirty="0"/>
              <a:t>Snaha o vlastní legislativní rámec vč. metodik výpočtů – pro další rozvoj nezbytné.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dirty="0"/>
              <a:t>Vytvoření podmínek pro „fungující trh“ s odpady a produkty chemické recyklace s zapojením klíčových podniků pro zpracování produktů chemické recyklace (např. pyrolyzátu či syntézního plynu).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dirty="0"/>
              <a:t>spolupráce na implementací metodik v rámci EU (IT CR CEFIC, </a:t>
            </a:r>
            <a:r>
              <a:rPr lang="cs-CZ" dirty="0" err="1"/>
              <a:t>Plastic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..)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dirty="0"/>
              <a:t>Dodržování hierarchie cirkulární ekonomiky.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dirty="0"/>
              <a:t>Rovné podmínky s ostatními způsoby recyklace.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dirty="0"/>
              <a:t>Jednotné standardy vč. standardů kvality pro tříděný / upravený plastový odpad.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dirty="0"/>
              <a:t>Přístup k surovinám – otevřený, jednotný trh s plastovým odpadem.</a:t>
            </a:r>
          </a:p>
          <a:p>
            <a:pPr algn="just">
              <a:buClr>
                <a:srgbClr val="002060"/>
              </a:buClr>
            </a:pPr>
            <a:endParaRPr lang="cs-CZ" dirty="0"/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042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80" y="1136675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dirty="0"/>
              <a:t>Chemická recyklace plastů- stav v ČR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3B018C4-652B-0F44-2524-8B93BAD10361}"/>
              </a:ext>
            </a:extLst>
          </p:cNvPr>
          <p:cNvSpPr txBox="1">
            <a:spLocks/>
          </p:cNvSpPr>
          <p:nvPr/>
        </p:nvSpPr>
        <p:spPr>
          <a:xfrm>
            <a:off x="1327638" y="2268477"/>
            <a:ext cx="9838593" cy="323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sz="2000" b="1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5D0FB7C-12D4-03A2-ABC3-D7133729A181}"/>
              </a:ext>
            </a:extLst>
          </p:cNvPr>
          <p:cNvSpPr txBox="1">
            <a:spLocks/>
          </p:cNvSpPr>
          <p:nvPr/>
        </p:nvSpPr>
        <p:spPr>
          <a:xfrm>
            <a:off x="867507" y="2143813"/>
            <a:ext cx="10456985" cy="381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r>
              <a:rPr lang="cs-CZ" dirty="0"/>
              <a:t>Pyrolýzní jednotky (vlastní vývoj i licence)</a:t>
            </a:r>
          </a:p>
          <a:p>
            <a:pPr marL="0" indent="0" algn="l">
              <a:buNone/>
            </a:pPr>
            <a:r>
              <a:rPr lang="en-US" sz="2400" dirty="0"/>
              <a:t>Optimus</a:t>
            </a:r>
          </a:p>
          <a:p>
            <a:pPr marL="0" indent="0" algn="l">
              <a:buNone/>
            </a:pPr>
            <a:r>
              <a:rPr lang="en-US" sz="2400" dirty="0"/>
              <a:t>ENRESS</a:t>
            </a:r>
          </a:p>
          <a:p>
            <a:pPr marL="0" indent="0" algn="l">
              <a:buNone/>
            </a:pPr>
            <a:r>
              <a:rPr lang="en-US" sz="2400" dirty="0"/>
              <a:t>ERVO ECO </a:t>
            </a:r>
            <a:endParaRPr lang="cs-CZ" sz="2400" dirty="0"/>
          </a:p>
          <a:p>
            <a:pPr algn="l">
              <a:buClr>
                <a:srgbClr val="002060"/>
              </a:buClr>
            </a:pPr>
            <a:endParaRPr lang="cs-CZ" dirty="0"/>
          </a:p>
          <a:p>
            <a:pPr algn="l">
              <a:buClr>
                <a:srgbClr val="002060"/>
              </a:buClr>
            </a:pPr>
            <a:r>
              <a:rPr lang="cs-CZ" dirty="0"/>
              <a:t>- Stavby pilotních závodů (Green </a:t>
            </a:r>
            <a:r>
              <a:rPr lang="cs-CZ" dirty="0" err="1"/>
              <a:t>Future</a:t>
            </a:r>
            <a:r>
              <a:rPr lang="cs-CZ" dirty="0"/>
              <a:t>)</a:t>
            </a:r>
          </a:p>
          <a:p>
            <a:pPr marL="342900" indent="-342900" algn="l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DB129A-2F90-EFF1-05CA-149882828B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108" y="2607761"/>
            <a:ext cx="3963881" cy="150161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F5F65CC-F3BB-2DD7-01C2-72A9251F6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1893" y="2268477"/>
            <a:ext cx="1635646" cy="218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8A5CCC5-1BA6-4272-B9D8-D4711E0F6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934" y="4448666"/>
            <a:ext cx="2857460" cy="218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15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79" y="1009859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dirty="0"/>
              <a:t>Chemická recyklace plastů- stav v ČR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3B018C4-652B-0F44-2524-8B93BAD10361}"/>
              </a:ext>
            </a:extLst>
          </p:cNvPr>
          <p:cNvSpPr txBox="1">
            <a:spLocks/>
          </p:cNvSpPr>
          <p:nvPr/>
        </p:nvSpPr>
        <p:spPr>
          <a:xfrm>
            <a:off x="1327638" y="2268477"/>
            <a:ext cx="9838593" cy="323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sz="2000" b="1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5D0FB7C-12D4-03A2-ABC3-D7133729A181}"/>
              </a:ext>
            </a:extLst>
          </p:cNvPr>
          <p:cNvSpPr txBox="1">
            <a:spLocks/>
          </p:cNvSpPr>
          <p:nvPr/>
        </p:nvSpPr>
        <p:spPr>
          <a:xfrm>
            <a:off x="363779" y="2268477"/>
            <a:ext cx="8973651" cy="1469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r>
              <a:rPr lang="cs-CZ" dirty="0"/>
              <a:t>Jednotky pro plazmové zplyňování (vlastní vývoj i licence)</a:t>
            </a:r>
          </a:p>
          <a:p>
            <a:pPr algn="l">
              <a:buClr>
                <a:srgbClr val="002060"/>
              </a:buClr>
            </a:pPr>
            <a:r>
              <a:rPr lang="cs-CZ" dirty="0" err="1"/>
              <a:t>Millenium</a:t>
            </a:r>
            <a:r>
              <a:rPr lang="cs-CZ" dirty="0"/>
              <a:t> Technologies a.s.</a:t>
            </a:r>
          </a:p>
          <a:p>
            <a:pPr algn="l">
              <a:buClr>
                <a:srgbClr val="002060"/>
              </a:buClr>
            </a:pPr>
            <a:endParaRPr lang="cs-CZ" dirty="0"/>
          </a:p>
          <a:p>
            <a:pPr algn="l">
              <a:buClr>
                <a:srgbClr val="002060"/>
              </a:buClr>
            </a:pPr>
            <a:r>
              <a:rPr lang="cs-CZ" sz="2400" dirty="0"/>
              <a:t>PGP Terminal, a.s.</a:t>
            </a:r>
          </a:p>
          <a:p>
            <a:pPr algn="l">
              <a:buClr>
                <a:srgbClr val="002060"/>
              </a:buClr>
            </a:pPr>
            <a:endParaRPr lang="cs-CZ" dirty="0"/>
          </a:p>
          <a:p>
            <a:pPr algn="l">
              <a:buClr>
                <a:srgbClr val="002060"/>
              </a:buClr>
            </a:pPr>
            <a:endParaRPr lang="cs-CZ" dirty="0"/>
          </a:p>
          <a:p>
            <a:pPr algn="l">
              <a:buClr>
                <a:srgbClr val="002060"/>
              </a:buClr>
            </a:pPr>
            <a:endParaRPr lang="cs-CZ" dirty="0"/>
          </a:p>
          <a:p>
            <a:pPr algn="l">
              <a:buClr>
                <a:srgbClr val="002060"/>
              </a:buClr>
            </a:pP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A7ED5CB-AEAB-9DB6-738F-D257535AB7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491" y="3483278"/>
            <a:ext cx="3294443" cy="205267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910CF78-F207-CBCE-AB15-CDF0C5CE33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226" y="4839207"/>
            <a:ext cx="3582144" cy="1757961"/>
          </a:xfrm>
          <a:prstGeom prst="rect">
            <a:avLst/>
          </a:prstGeom>
        </p:spPr>
      </p:pic>
      <p:pic>
        <p:nvPicPr>
          <p:cNvPr id="3074" name="Picture 2" descr="210908Millenium351zrawhdrcopy1920b">
            <a:extLst>
              <a:ext uri="{FF2B5EF4-FFF2-40B4-BE49-F238E27FC236}">
                <a16:creationId xmlns:a16="http://schemas.microsoft.com/office/drawing/2014/main" id="{7EDCAAF1-837A-65F6-F64D-6385F448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380" y="1875213"/>
            <a:ext cx="1845408" cy="278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464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79" y="1009859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dirty="0"/>
              <a:t>Chemická recyklace plastů- stav v ČR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3B018C4-652B-0F44-2524-8B93BAD10361}"/>
              </a:ext>
            </a:extLst>
          </p:cNvPr>
          <p:cNvSpPr txBox="1">
            <a:spLocks/>
          </p:cNvSpPr>
          <p:nvPr/>
        </p:nvSpPr>
        <p:spPr>
          <a:xfrm>
            <a:off x="1327638" y="2268477"/>
            <a:ext cx="9838593" cy="323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sz="2000" b="1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5D0FB7C-12D4-03A2-ABC3-D7133729A181}"/>
              </a:ext>
            </a:extLst>
          </p:cNvPr>
          <p:cNvSpPr txBox="1">
            <a:spLocks/>
          </p:cNvSpPr>
          <p:nvPr/>
        </p:nvSpPr>
        <p:spPr>
          <a:xfrm>
            <a:off x="363779" y="2268477"/>
            <a:ext cx="8973651" cy="146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r>
              <a:rPr lang="cs-CZ" dirty="0"/>
              <a:t>Jednotka pro </a:t>
            </a:r>
            <a:r>
              <a:rPr lang="cs-CZ" dirty="0" err="1"/>
              <a:t>solvolýzu</a:t>
            </a:r>
            <a:r>
              <a:rPr lang="cs-CZ" dirty="0"/>
              <a:t> PUR pěn (vlastní vývoj)</a:t>
            </a:r>
          </a:p>
          <a:p>
            <a:pPr algn="l">
              <a:buClr>
                <a:srgbClr val="002060"/>
              </a:buClr>
            </a:pPr>
            <a:r>
              <a:rPr lang="cs-CZ" dirty="0"/>
              <a:t>ECORETAN s.r.o.</a:t>
            </a:r>
          </a:p>
          <a:p>
            <a:pPr algn="l">
              <a:buClr>
                <a:srgbClr val="002060"/>
              </a:buClr>
            </a:pPr>
            <a:endParaRPr lang="cs-CZ" dirty="0"/>
          </a:p>
          <a:p>
            <a:pPr algn="l">
              <a:buClr>
                <a:srgbClr val="002060"/>
              </a:buClr>
            </a:pPr>
            <a:endParaRPr lang="cs-CZ" dirty="0"/>
          </a:p>
          <a:p>
            <a:pPr algn="l">
              <a:buClr>
                <a:srgbClr val="002060"/>
              </a:buClr>
            </a:pPr>
            <a:endParaRPr lang="cs-CZ" dirty="0"/>
          </a:p>
          <a:p>
            <a:pPr algn="l">
              <a:buClr>
                <a:srgbClr val="002060"/>
              </a:buClr>
            </a:pPr>
            <a:endParaRPr 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638C9B8-C675-406D-2B54-2AF136001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0852" y="2413185"/>
            <a:ext cx="2093635" cy="29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223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79" y="1009859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dirty="0"/>
              <a:t>Chemická recyklace plastů- budoucnost?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3B018C4-652B-0F44-2524-8B93BAD10361}"/>
              </a:ext>
            </a:extLst>
          </p:cNvPr>
          <p:cNvSpPr txBox="1">
            <a:spLocks/>
          </p:cNvSpPr>
          <p:nvPr/>
        </p:nvSpPr>
        <p:spPr>
          <a:xfrm>
            <a:off x="1327638" y="2268477"/>
            <a:ext cx="9838593" cy="323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sz="2000" b="1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5D0FB7C-12D4-03A2-ABC3-D7133729A181}"/>
              </a:ext>
            </a:extLst>
          </p:cNvPr>
          <p:cNvSpPr txBox="1">
            <a:spLocks/>
          </p:cNvSpPr>
          <p:nvPr/>
        </p:nvSpPr>
        <p:spPr>
          <a:xfrm>
            <a:off x="363779" y="2268477"/>
            <a:ext cx="8973651" cy="146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dirty="0"/>
          </a:p>
          <a:p>
            <a:pPr algn="l">
              <a:buClr>
                <a:srgbClr val="002060"/>
              </a:buClr>
            </a:pPr>
            <a:endParaRPr lang="cs-CZ" dirty="0"/>
          </a:p>
          <a:p>
            <a:pPr algn="l">
              <a:buClr>
                <a:srgbClr val="002060"/>
              </a:buClr>
            </a:pPr>
            <a:endParaRPr lang="cs-CZ" dirty="0"/>
          </a:p>
          <a:p>
            <a:pPr algn="l">
              <a:buClr>
                <a:srgbClr val="002060"/>
              </a:buClr>
            </a:pP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D0216E11-9592-D1B3-77F3-29B89E54A6BC}"/>
              </a:ext>
            </a:extLst>
          </p:cNvPr>
          <p:cNvSpPr txBox="1">
            <a:spLocks/>
          </p:cNvSpPr>
          <p:nvPr/>
        </p:nvSpPr>
        <p:spPr>
          <a:xfrm>
            <a:off x="2365131" y="21616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cs-CZ" sz="2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D0FE499-6B0C-F451-61B5-34870E41B1BA}"/>
              </a:ext>
            </a:extLst>
          </p:cNvPr>
          <p:cNvSpPr txBox="1"/>
          <p:nvPr/>
        </p:nvSpPr>
        <p:spPr>
          <a:xfrm>
            <a:off x="1529144" y="1890181"/>
            <a:ext cx="89736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Nové technologie s nízkou uhlíkovou stopou:</a:t>
            </a:r>
          </a:p>
          <a:p>
            <a:endParaRPr lang="cs-CZ" dirty="0"/>
          </a:p>
          <a:p>
            <a:r>
              <a:rPr lang="cs-CZ" dirty="0"/>
              <a:t>Mura Technology - </a:t>
            </a:r>
            <a:r>
              <a:rPr lang="cs-CZ" dirty="0" err="1"/>
              <a:t>HydroPRS</a:t>
            </a:r>
            <a:r>
              <a:rPr lang="cs-CZ" dirty="0"/>
              <a:t>™ </a:t>
            </a:r>
            <a:r>
              <a:rPr lang="cs-CZ" dirty="0" err="1"/>
              <a:t>Advanced</a:t>
            </a:r>
            <a:r>
              <a:rPr lang="cs-CZ" dirty="0"/>
              <a:t> Recycling</a:t>
            </a:r>
          </a:p>
          <a:p>
            <a:r>
              <a:rPr lang="cs-CZ" dirty="0"/>
              <a:t>Využití superkritické vody na rozklad plastu (20 </a:t>
            </a:r>
            <a:r>
              <a:rPr lang="cs-CZ" dirty="0" err="1"/>
              <a:t>kt</a:t>
            </a:r>
            <a:r>
              <a:rPr lang="cs-CZ" dirty="0"/>
              <a:t> jednotka – UK </a:t>
            </a:r>
            <a:r>
              <a:rPr lang="cs-CZ" dirty="0" err="1"/>
              <a:t>Teeside</a:t>
            </a:r>
            <a:r>
              <a:rPr lang="cs-CZ" dirty="0"/>
              <a:t>, Japonsko, USA)</a:t>
            </a:r>
          </a:p>
          <a:p>
            <a:r>
              <a:rPr lang="cs-CZ" dirty="0"/>
              <a:t>Strategické partnerství s NESTE, LEGO</a:t>
            </a:r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FFB88E7-1C11-2CDC-4F87-F7A72C719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902" y="3300087"/>
            <a:ext cx="7420585" cy="239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16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79" y="1009859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dirty="0"/>
              <a:t>Chemická recyklace plastů- budoucnost?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3B018C4-652B-0F44-2524-8B93BAD10361}"/>
              </a:ext>
            </a:extLst>
          </p:cNvPr>
          <p:cNvSpPr txBox="1">
            <a:spLocks/>
          </p:cNvSpPr>
          <p:nvPr/>
        </p:nvSpPr>
        <p:spPr>
          <a:xfrm>
            <a:off x="1327638" y="2268477"/>
            <a:ext cx="9838593" cy="323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sz="2000" b="1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5D0FB7C-12D4-03A2-ABC3-D7133729A181}"/>
              </a:ext>
            </a:extLst>
          </p:cNvPr>
          <p:cNvSpPr txBox="1">
            <a:spLocks/>
          </p:cNvSpPr>
          <p:nvPr/>
        </p:nvSpPr>
        <p:spPr>
          <a:xfrm>
            <a:off x="363779" y="2268477"/>
            <a:ext cx="8973651" cy="146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dirty="0"/>
          </a:p>
          <a:p>
            <a:pPr algn="l">
              <a:buClr>
                <a:srgbClr val="002060"/>
              </a:buClr>
            </a:pPr>
            <a:endParaRPr lang="cs-CZ" dirty="0"/>
          </a:p>
          <a:p>
            <a:pPr algn="l">
              <a:buClr>
                <a:srgbClr val="002060"/>
              </a:buClr>
            </a:pPr>
            <a:endParaRPr lang="cs-CZ" dirty="0"/>
          </a:p>
          <a:p>
            <a:pPr algn="l">
              <a:buClr>
                <a:srgbClr val="002060"/>
              </a:buClr>
            </a:pP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D0216E11-9592-D1B3-77F3-29B89E54A6BC}"/>
              </a:ext>
            </a:extLst>
          </p:cNvPr>
          <p:cNvSpPr txBox="1">
            <a:spLocks/>
          </p:cNvSpPr>
          <p:nvPr/>
        </p:nvSpPr>
        <p:spPr>
          <a:xfrm>
            <a:off x="2365131" y="21616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cs-CZ" sz="2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D0FE499-6B0C-F451-61B5-34870E41B1BA}"/>
              </a:ext>
            </a:extLst>
          </p:cNvPr>
          <p:cNvSpPr txBox="1"/>
          <p:nvPr/>
        </p:nvSpPr>
        <p:spPr>
          <a:xfrm>
            <a:off x="1401273" y="2138447"/>
            <a:ext cx="897365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Rozvoj technologií depolymerizace – především PET,  PUR:</a:t>
            </a:r>
          </a:p>
          <a:p>
            <a:r>
              <a:rPr lang="cs-CZ" sz="2000" dirty="0"/>
              <a:t>CARBIOS - technologie enzymatického rozkladu PET </a:t>
            </a:r>
          </a:p>
          <a:p>
            <a:r>
              <a:rPr lang="cs-CZ" sz="2000" dirty="0"/>
              <a:t>EASTMAN – další komerční rozvoj solvolýzy PET – </a:t>
            </a:r>
            <a:r>
              <a:rPr lang="cs-CZ" sz="2000" dirty="0" err="1"/>
              <a:t>Molecular</a:t>
            </a:r>
            <a:r>
              <a:rPr lang="cs-CZ" sz="2000" dirty="0"/>
              <a:t> Recycling</a:t>
            </a:r>
          </a:p>
          <a:p>
            <a:endParaRPr lang="cs-CZ" sz="2000" dirty="0"/>
          </a:p>
          <a:p>
            <a:r>
              <a:rPr lang="cs-CZ" sz="2000" dirty="0"/>
              <a:t>Využití pyrolýzních procesů v kombinaci se standardní výrobou polymerů:</a:t>
            </a:r>
          </a:p>
          <a:p>
            <a:r>
              <a:rPr lang="cs-CZ" sz="2000" dirty="0" err="1"/>
              <a:t>Elix</a:t>
            </a:r>
            <a:r>
              <a:rPr lang="cs-CZ" sz="2000" dirty="0"/>
              <a:t> </a:t>
            </a:r>
            <a:r>
              <a:rPr lang="cs-CZ" sz="2000" dirty="0" err="1"/>
              <a:t>polymers</a:t>
            </a:r>
            <a:r>
              <a:rPr lang="cs-CZ" sz="2000" dirty="0"/>
              <a:t> – E-</a:t>
            </a:r>
            <a:r>
              <a:rPr lang="cs-CZ" sz="2000" dirty="0" err="1"/>
              <a:t>Loop</a:t>
            </a:r>
            <a:r>
              <a:rPr lang="cs-CZ" sz="2000" dirty="0"/>
              <a:t> řada produktů</a:t>
            </a:r>
          </a:p>
          <a:p>
            <a:r>
              <a:rPr lang="cs-CZ" sz="2000" dirty="0"/>
              <a:t>BASF – </a:t>
            </a:r>
            <a:r>
              <a:rPr lang="cs-CZ" sz="2000" dirty="0" err="1"/>
              <a:t>ChemCycling</a:t>
            </a:r>
            <a:r>
              <a:rPr lang="cs-CZ" sz="2000" dirty="0"/>
              <a:t>™ projekt</a:t>
            </a:r>
          </a:p>
          <a:p>
            <a:r>
              <a:rPr lang="cs-CZ" sz="2000" dirty="0"/>
              <a:t>Unipetrol RPA – pyrolýzní jednotka 20 </a:t>
            </a:r>
            <a:r>
              <a:rPr lang="cs-CZ" sz="2000" dirty="0" err="1"/>
              <a:t>kt</a:t>
            </a:r>
            <a:r>
              <a:rPr lang="cs-CZ" sz="2000" dirty="0"/>
              <a:t>/rok (2027)</a:t>
            </a:r>
          </a:p>
          <a:p>
            <a:endParaRPr lang="cs-CZ" sz="2000" dirty="0"/>
          </a:p>
          <a:p>
            <a:r>
              <a:rPr lang="cs-CZ" sz="2000" dirty="0"/>
              <a:t>Využití plazmového zplyňování pro výrobu surovin pro plasty:</a:t>
            </a:r>
          </a:p>
          <a:p>
            <a:r>
              <a:rPr lang="cs-CZ" sz="2000" dirty="0"/>
              <a:t>PGP Terminal, a.s.</a:t>
            </a:r>
          </a:p>
          <a:p>
            <a:endParaRPr lang="cs-CZ" sz="2000" dirty="0"/>
          </a:p>
          <a:p>
            <a:r>
              <a:rPr lang="cs-CZ" sz="2000" dirty="0"/>
              <a:t>Další nové metody – </a:t>
            </a:r>
            <a:r>
              <a:rPr lang="cs-CZ" sz="2000" dirty="0" err="1"/>
              <a:t>fotokatylytická</a:t>
            </a:r>
            <a:r>
              <a:rPr lang="cs-CZ" sz="2000" dirty="0"/>
              <a:t> depolymerace, iontové kapaliny, …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3825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462" y="1120844"/>
            <a:ext cx="10887075" cy="811945"/>
          </a:xfrm>
        </p:spPr>
        <p:txBody>
          <a:bodyPr>
            <a:normAutofit/>
          </a:bodyPr>
          <a:lstStyle/>
          <a:p>
            <a:r>
              <a:rPr lang="cs-CZ" sz="4000" dirty="0"/>
              <a:t>Česká technologická platforma PLASTY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720FDAE-0DB3-7124-C8CC-42D4DF63AA8D}"/>
              </a:ext>
            </a:extLst>
          </p:cNvPr>
          <p:cNvSpPr txBox="1"/>
          <p:nvPr/>
        </p:nvSpPr>
        <p:spPr>
          <a:xfrm>
            <a:off x="652462" y="1932789"/>
            <a:ext cx="1030055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/>
              <a:t>Úkolem ČTP PLASTY je podpora aktivit a iniciativ organizací působících ve prospěch plastikářského průmyslu v České republice a s tím spojených vědeckých, výzkumných, vývojových a inovačních aktivit.</a:t>
            </a:r>
          </a:p>
          <a:p>
            <a:pPr algn="just"/>
            <a:endParaRPr lang="cs-CZ" sz="2000" b="1" dirty="0"/>
          </a:p>
          <a:p>
            <a:pPr algn="just"/>
            <a:r>
              <a:rPr lang="cs-CZ" sz="2000" b="1" dirty="0"/>
              <a:t>Hlavní zaměření aktuálního projektu Plasty V: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b="1" dirty="0"/>
              <a:t>Digitální a zelená transformace.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b="1" dirty="0"/>
              <a:t>Cirkulární ekonomika, chemická recyklace.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b="1" dirty="0"/>
              <a:t>Strategie plastů, SUP, PPWR.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b="1" dirty="0"/>
              <a:t>Marine </a:t>
            </a:r>
            <a:r>
              <a:rPr lang="cs-CZ" sz="2000" b="1" dirty="0" err="1"/>
              <a:t>litter</a:t>
            </a:r>
            <a:r>
              <a:rPr lang="cs-CZ" sz="2000" b="1" dirty="0"/>
              <a:t>, mikroplasty...</a:t>
            </a:r>
          </a:p>
          <a:p>
            <a:pPr algn="just"/>
            <a:endParaRPr lang="cs-CZ" sz="2000" b="1" dirty="0"/>
          </a:p>
          <a:p>
            <a:pPr algn="just"/>
            <a:endParaRPr lang="cs-CZ" sz="1600" dirty="0">
              <a:solidFill>
                <a:srgbClr val="1E3876"/>
              </a:solidFill>
              <a:highlight>
                <a:srgbClr val="FFFFFF"/>
              </a:highlight>
              <a:latin typeface="Inter"/>
            </a:endParaRPr>
          </a:p>
          <a:p>
            <a:pPr marL="0" indent="0" algn="just">
              <a:buNone/>
            </a:pPr>
            <a:r>
              <a:rPr lang="cs-CZ" sz="1600" dirty="0"/>
              <a:t>Akční plán digitální a zelené transformace – dotazník   </a:t>
            </a:r>
            <a:r>
              <a:rPr lang="cs-CZ" sz="1600" dirty="0">
                <a:hlinkClick r:id="rId2"/>
              </a:rPr>
              <a:t>https://forms.gle/u37CVbbDBwDH5vjT8</a:t>
            </a:r>
            <a:endParaRPr lang="cs-CZ" sz="1600" dirty="0"/>
          </a:p>
          <a:p>
            <a:pPr marL="0" indent="0" algn="just">
              <a:buNone/>
            </a:pPr>
            <a:r>
              <a:rPr lang="cs-CZ" sz="1600" dirty="0"/>
              <a:t>(Aktuálně dostupný: weby ČTP Plasty </a:t>
            </a:r>
            <a:r>
              <a:rPr lang="cs-CZ" sz="1600" dirty="0">
                <a:hlinkClick r:id="rId3"/>
              </a:rPr>
              <a:t>www.tp-plasty.cz</a:t>
            </a:r>
            <a:r>
              <a:rPr lang="cs-CZ" sz="1600" dirty="0"/>
              <a:t> A SCHP ČR </a:t>
            </a:r>
            <a:r>
              <a:rPr lang="cs-CZ" sz="1600" dirty="0">
                <a:hlinkClick r:id="rId4"/>
              </a:rPr>
              <a:t>www.schp</a:t>
            </a:r>
            <a:r>
              <a:rPr lang="cs-CZ" sz="1600">
                <a:hlinkClick r:id="rId4"/>
              </a:rPr>
              <a:t>.cz</a:t>
            </a:r>
            <a:r>
              <a:rPr lang="cs-CZ" sz="1600"/>
              <a:t> )  </a:t>
            </a:r>
            <a:endParaRPr lang="cs-CZ" sz="1600" dirty="0"/>
          </a:p>
          <a:p>
            <a:pPr algn="just"/>
            <a:endParaRPr lang="cs-CZ" sz="1600" b="0" i="0" dirty="0">
              <a:solidFill>
                <a:srgbClr val="1E3876"/>
              </a:solidFill>
              <a:effectLst/>
              <a:highlight>
                <a:srgbClr val="FFFFFF"/>
              </a:highlight>
              <a:latin typeface="Inter"/>
            </a:endParaRPr>
          </a:p>
          <a:p>
            <a:pPr algn="just"/>
            <a:r>
              <a:rPr lang="cs-CZ" sz="1600" dirty="0">
                <a:solidFill>
                  <a:srgbClr val="1E3876"/>
                </a:solidFill>
                <a:highlight>
                  <a:srgbClr val="FFFFFF"/>
                </a:highlight>
                <a:latin typeface="Inter"/>
              </a:rPr>
              <a:t>	</a:t>
            </a:r>
          </a:p>
          <a:p>
            <a:pPr algn="just"/>
            <a:endParaRPr lang="cs-CZ" sz="1600" i="1" dirty="0"/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0864" y="287209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4394" y="350918"/>
            <a:ext cx="1661088" cy="64754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A455C6C-3283-E7F5-63DD-92C6703BD5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7368" y="4629188"/>
            <a:ext cx="1751856" cy="17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17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45B6E-5229-1314-90F7-CAAA2A45B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18" y="1379645"/>
            <a:ext cx="9362903" cy="1455996"/>
          </a:xfrm>
        </p:spPr>
        <p:txBody>
          <a:bodyPr anchor="b">
            <a:normAutofit/>
          </a:bodyPr>
          <a:lstStyle/>
          <a:p>
            <a:pPr algn="ctr"/>
            <a:r>
              <a:rPr lang="cs-CZ" sz="3600" b="1" dirty="0">
                <a:solidFill>
                  <a:schemeClr val="tx2"/>
                </a:solidFill>
              </a:rPr>
              <a:t>Děkuji za Vaši pozornost.</a:t>
            </a:r>
            <a:endParaRPr lang="cs-CZ" sz="3600" dirty="0">
              <a:solidFill>
                <a:schemeClr val="tx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4032A5-F6B5-9DDA-64D7-0542EF06D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562" y="4334608"/>
            <a:ext cx="4256766" cy="17760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projekt </a:t>
            </a:r>
            <a:r>
              <a:rPr lang="cs-CZ" sz="1800" b="1" dirty="0">
                <a:solidFill>
                  <a:schemeClr val="tx2"/>
                </a:solidFill>
                <a:latin typeface="Aptos" panose="020B0004020202020204" pitchFamily="34" charset="0"/>
              </a:rPr>
              <a:t>P</a:t>
            </a:r>
            <a:r>
              <a:rPr lang="cs-CZ" sz="1800" b="1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lasty V </a:t>
            </a: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CZ.01.01.01/07/23_010/0001245</a:t>
            </a:r>
            <a:r>
              <a:rPr lang="cs-CZ" sz="1800" dirty="0">
                <a:solidFill>
                  <a:schemeClr val="tx2"/>
                </a:solidFill>
              </a:rPr>
              <a:t> České technologické platformy PLASTY za podpory programu Ministerstva průmyslu a obchodu ČR a je spolufinancován Evropskou unií.</a:t>
            </a:r>
          </a:p>
          <a:p>
            <a:pPr marL="0" indent="0">
              <a:buNone/>
            </a:pPr>
            <a:endParaRPr lang="cs-CZ" sz="1800" dirty="0">
              <a:solidFill>
                <a:schemeClr val="tx2"/>
              </a:solidFill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B2102830-E4FB-D576-4CBE-A2ECC12C9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CEDFF5C4-BEAC-F69F-9B6D-F8AE5CA2ED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60" y="4919870"/>
            <a:ext cx="6410708" cy="966046"/>
          </a:xfrm>
          <a:prstGeom prst="rect">
            <a:avLst/>
          </a:prstGeom>
        </p:spPr>
      </p:pic>
      <p:pic>
        <p:nvPicPr>
          <p:cNvPr id="4" name="x_obrázek 2">
            <a:extLst>
              <a:ext uri="{FF2B5EF4-FFF2-40B4-BE49-F238E27FC236}">
                <a16:creationId xmlns:a16="http://schemas.microsoft.com/office/drawing/2014/main" id="{BEDCB19F-4C17-B79B-BA68-BF08EC7FD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6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80" y="1136675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dirty="0"/>
              <a:t>Chemická recyklace plastů – hlavní vlivy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720FDAE-0DB3-7124-C8CC-42D4DF63AA8D}"/>
              </a:ext>
            </a:extLst>
          </p:cNvPr>
          <p:cNvSpPr txBox="1"/>
          <p:nvPr/>
        </p:nvSpPr>
        <p:spPr>
          <a:xfrm>
            <a:off x="1213334" y="2146853"/>
            <a:ext cx="105947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 Tlak na zavádění </a:t>
            </a:r>
            <a:r>
              <a:rPr lang="cs-CZ" sz="2400" b="1" dirty="0"/>
              <a:t>cirkulární ekonomiky </a:t>
            </a:r>
            <a:r>
              <a:rPr lang="cs-CZ" sz="2400" dirty="0"/>
              <a:t>a </a:t>
            </a:r>
            <a:r>
              <a:rPr lang="cs-CZ" sz="2400" b="1" dirty="0"/>
              <a:t>ambiciózní cíle klimatické legislativy </a:t>
            </a:r>
            <a:r>
              <a:rPr lang="cs-CZ" sz="2400" dirty="0"/>
              <a:t>pro rok 2030, 2040 a 2050.</a:t>
            </a:r>
          </a:p>
          <a:p>
            <a:pPr marL="273050" indent="-2730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Zvyšování tlaku na </a:t>
            </a:r>
            <a:r>
              <a:rPr lang="cs-CZ" sz="2400" b="1" dirty="0"/>
              <a:t>míru recyklace plastů </a:t>
            </a:r>
            <a:r>
              <a:rPr lang="cs-CZ" sz="2400" dirty="0"/>
              <a:t>– snižování uhlíkové stopy.</a:t>
            </a:r>
          </a:p>
          <a:p>
            <a:pPr marL="273050" indent="-2730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Další rozšiřování povinných požadavků na </a:t>
            </a:r>
            <a:r>
              <a:rPr lang="cs-CZ" sz="2400" b="1" dirty="0"/>
              <a:t>recyklovaný obsah ve výrobcích včetně food </a:t>
            </a:r>
            <a:r>
              <a:rPr lang="cs-CZ" sz="2400" b="1" dirty="0" err="1"/>
              <a:t>contact</a:t>
            </a:r>
            <a:r>
              <a:rPr lang="cs-CZ" sz="2400" b="1" dirty="0"/>
              <a:t> aplikací </a:t>
            </a:r>
            <a:r>
              <a:rPr lang="cs-CZ" sz="2400" dirty="0"/>
              <a:t>(</a:t>
            </a:r>
            <a:r>
              <a:rPr lang="cs-CZ" sz="2400" dirty="0" err="1"/>
              <a:t>FCMs</a:t>
            </a:r>
            <a:r>
              <a:rPr lang="cs-CZ" sz="2400" dirty="0"/>
              <a:t>).</a:t>
            </a:r>
          </a:p>
          <a:p>
            <a:pPr marL="273050" indent="-2730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Příprava nového </a:t>
            </a:r>
            <a:r>
              <a:rPr lang="cs-CZ" sz="2400" b="1" dirty="0"/>
              <a:t>Nařízení</a:t>
            </a:r>
            <a:r>
              <a:rPr lang="cs-CZ" sz="2400" dirty="0"/>
              <a:t> </a:t>
            </a:r>
            <a:r>
              <a:rPr lang="cs-CZ" sz="2400" b="1" dirty="0"/>
              <a:t>o obalech a obalových odpadech </a:t>
            </a:r>
            <a:r>
              <a:rPr lang="cs-CZ" sz="2400" dirty="0"/>
              <a:t>(PPWR).</a:t>
            </a:r>
          </a:p>
          <a:p>
            <a:pPr marL="273050" indent="-2730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Příprava nové </a:t>
            </a:r>
            <a:r>
              <a:rPr lang="cs-CZ" sz="2400" b="1" dirty="0"/>
              <a:t>Směrnice o jednorázových plastech </a:t>
            </a:r>
            <a:r>
              <a:rPr lang="cs-CZ" sz="2400" dirty="0"/>
              <a:t>(SUPD)</a:t>
            </a:r>
          </a:p>
          <a:p>
            <a:pPr marL="273050" indent="-2730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Zvyšující se provázanost s </a:t>
            </a:r>
            <a:r>
              <a:rPr lang="cs-CZ" sz="2400" b="1" dirty="0"/>
              <a:t>chemickou legislativou </a:t>
            </a:r>
            <a:r>
              <a:rPr lang="cs-CZ" sz="2400" dirty="0"/>
              <a:t>(REACH).</a:t>
            </a:r>
          </a:p>
          <a:p>
            <a:pPr marL="273050" indent="-2730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 Požadavky </a:t>
            </a:r>
            <a:r>
              <a:rPr lang="cs-CZ" sz="2400" b="1" dirty="0"/>
              <a:t>Taxonomie , ESG …</a:t>
            </a:r>
            <a:endParaRPr lang="cs-CZ" sz="2400" dirty="0"/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1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80" y="1136675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dirty="0"/>
              <a:t>Chemická recyklace plastů - definice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720FDAE-0DB3-7124-C8CC-42D4DF63AA8D}"/>
              </a:ext>
            </a:extLst>
          </p:cNvPr>
          <p:cNvSpPr txBox="1"/>
          <p:nvPr/>
        </p:nvSpPr>
        <p:spPr>
          <a:xfrm>
            <a:off x="1072662" y="2146853"/>
            <a:ext cx="105947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cs-CZ" sz="2400" b="1" dirty="0"/>
              <a:t>Směrnice 2008/98/ES </a:t>
            </a:r>
            <a:r>
              <a:rPr lang="cs-CZ" sz="2400" dirty="0"/>
              <a:t>z 19. listopadu 2008 o odpadech a o zrušení některých směrnic, čl. 3 (17):</a:t>
            </a:r>
          </a:p>
          <a:p>
            <a:pPr marL="0" indent="0" algn="just">
              <a:buNone/>
            </a:pPr>
            <a:r>
              <a:rPr lang="cs-CZ" sz="2400" dirty="0"/>
              <a:t>Recyklací se rozumí </a:t>
            </a:r>
            <a:r>
              <a:rPr lang="cs-CZ" sz="2400" b="1" dirty="0"/>
              <a:t>jakýkoli způsob</a:t>
            </a:r>
            <a:r>
              <a:rPr lang="cs-CZ" sz="2400" dirty="0"/>
              <a:t> využití, jímž je odpad znovu zpracován na výrobky, </a:t>
            </a:r>
            <a:r>
              <a:rPr lang="cs-CZ" sz="2400" b="1" dirty="0"/>
              <a:t>materiály</a:t>
            </a:r>
            <a:r>
              <a:rPr lang="cs-CZ" sz="2400" dirty="0"/>
              <a:t> nebo látky, ať pro původní </a:t>
            </a:r>
            <a:r>
              <a:rPr lang="cs-CZ" sz="2400" b="1" dirty="0"/>
              <a:t>nebo pro jiné účely</a:t>
            </a:r>
            <a:r>
              <a:rPr lang="cs-CZ" sz="2400" dirty="0"/>
              <a:t>.</a:t>
            </a:r>
          </a:p>
          <a:p>
            <a:pPr marL="0" indent="0" algn="just">
              <a:buNone/>
            </a:pPr>
            <a:r>
              <a:rPr lang="cs-CZ" sz="2400" dirty="0"/>
              <a:t>Zahrnuje přepracování organických materiálů, ale </a:t>
            </a:r>
            <a:r>
              <a:rPr lang="cs-CZ" sz="2400" b="1" dirty="0"/>
              <a:t>nezahrnuje</a:t>
            </a:r>
            <a:r>
              <a:rPr lang="cs-CZ" sz="2400" dirty="0"/>
              <a:t> </a:t>
            </a:r>
            <a:r>
              <a:rPr lang="cs-CZ" sz="2400" b="1" dirty="0"/>
              <a:t>energetické využití </a:t>
            </a:r>
            <a:r>
              <a:rPr lang="cs-CZ" sz="2400" dirty="0"/>
              <a:t>a přepracování na materiály, které mají být použity jako </a:t>
            </a:r>
            <a:r>
              <a:rPr lang="cs-CZ" sz="2400" b="1" dirty="0"/>
              <a:t>palivo</a:t>
            </a:r>
            <a:r>
              <a:rPr lang="cs-CZ" sz="2400" dirty="0"/>
              <a:t> nebo jako zásypový materiál.</a:t>
            </a:r>
          </a:p>
          <a:p>
            <a:pPr marL="0" indent="0" algn="just">
              <a:buNone/>
            </a:pPr>
            <a:endParaRPr lang="cs-CZ" sz="2400" dirty="0"/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80" y="1136675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dirty="0"/>
              <a:t>Chemická recyklace plastů - definice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720FDAE-0DB3-7124-C8CC-42D4DF63AA8D}"/>
              </a:ext>
            </a:extLst>
          </p:cNvPr>
          <p:cNvSpPr txBox="1"/>
          <p:nvPr/>
        </p:nvSpPr>
        <p:spPr>
          <a:xfrm>
            <a:off x="826476" y="2094100"/>
            <a:ext cx="105947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2400" b="1" dirty="0" err="1"/>
              <a:t>Cefic</a:t>
            </a:r>
            <a:r>
              <a:rPr lang="cs-CZ" sz="2400" dirty="0"/>
              <a:t> (</a:t>
            </a:r>
            <a:r>
              <a:rPr lang="cs-CZ" sz="2400" dirty="0" err="1"/>
              <a:t>Issue</a:t>
            </a:r>
            <a:r>
              <a:rPr lang="cs-CZ" sz="2400" dirty="0"/>
              <a:t> Team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Chemical</a:t>
            </a:r>
            <a:r>
              <a:rPr lang="cs-CZ" sz="2400" dirty="0"/>
              <a:t> Recycling):</a:t>
            </a:r>
          </a:p>
          <a:p>
            <a:r>
              <a:rPr lang="cs-CZ" sz="2400" dirty="0"/>
              <a:t>Proces který má za cíl </a:t>
            </a:r>
            <a:r>
              <a:rPr lang="cs-CZ" sz="2400" b="1" dirty="0"/>
              <a:t>přeměnit </a:t>
            </a:r>
            <a:r>
              <a:rPr lang="cs-CZ" sz="2400" b="1" u="sng" dirty="0"/>
              <a:t>plastový odpad</a:t>
            </a:r>
            <a:r>
              <a:rPr lang="cs-CZ" sz="2400" b="1" dirty="0"/>
              <a:t> na chemické látky</a:t>
            </a:r>
            <a:r>
              <a:rPr lang="cs-CZ" sz="2400" dirty="0"/>
              <a:t>. Jedná se o proces, při němž se mění chemická struktura polymeru a přeměňuje se na chemické stavební bloky včetně monomerů, které se pak </a:t>
            </a:r>
            <a:r>
              <a:rPr lang="cs-CZ" sz="2400" u="sng" dirty="0"/>
              <a:t>znovu používají jako surovina v chemických procesech</a:t>
            </a:r>
            <a:r>
              <a:rPr lang="cs-CZ" sz="2400" dirty="0"/>
              <a:t>.</a:t>
            </a:r>
            <a:br>
              <a:rPr lang="cs-CZ" sz="2400" dirty="0"/>
            </a:br>
            <a:endParaRPr lang="cs-CZ" sz="2400" dirty="0"/>
          </a:p>
          <a:p>
            <a:r>
              <a:rPr lang="cs-CZ" sz="2400" dirty="0"/>
              <a:t>Recyklace surovin zahrnuje procesy, jako je </a:t>
            </a:r>
            <a:r>
              <a:rPr lang="cs-CZ" sz="2400" b="1" dirty="0"/>
              <a:t>zplyňování</a:t>
            </a:r>
            <a:r>
              <a:rPr lang="cs-CZ" sz="2400" dirty="0"/>
              <a:t>, </a:t>
            </a:r>
            <a:r>
              <a:rPr lang="cs-CZ" sz="2400" b="1" dirty="0"/>
              <a:t>pyrolýza</a:t>
            </a:r>
            <a:r>
              <a:rPr lang="cs-CZ" sz="2400" dirty="0"/>
              <a:t>, </a:t>
            </a:r>
            <a:r>
              <a:rPr lang="cs-CZ" sz="2400" b="1" dirty="0"/>
              <a:t>solvolýza</a:t>
            </a:r>
            <a:r>
              <a:rPr lang="cs-CZ" sz="2400" dirty="0"/>
              <a:t> a </a:t>
            </a:r>
            <a:r>
              <a:rPr lang="cs-CZ" sz="2400" b="1" dirty="0"/>
              <a:t>depolymerizace</a:t>
            </a:r>
            <a:r>
              <a:rPr lang="cs-CZ" sz="2400" dirty="0"/>
              <a:t>, které rozkládají plastový odpad na </a:t>
            </a:r>
            <a:r>
              <a:rPr lang="cs-CZ" sz="2400" b="1" dirty="0"/>
              <a:t>chemické stavební bloky včetně monomerů pro výrobu plastů.</a:t>
            </a:r>
            <a:endParaRPr lang="cs-CZ" sz="2400" dirty="0"/>
          </a:p>
          <a:p>
            <a:br>
              <a:rPr lang="cs-CZ" sz="2400" dirty="0"/>
            </a:br>
            <a:endParaRPr lang="cs-CZ" sz="2400" dirty="0"/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0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80" y="1136675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dirty="0"/>
              <a:t>Chemická recyklace plastů - definice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720FDAE-0DB3-7124-C8CC-42D4DF63AA8D}"/>
              </a:ext>
            </a:extLst>
          </p:cNvPr>
          <p:cNvSpPr txBox="1"/>
          <p:nvPr/>
        </p:nvSpPr>
        <p:spPr>
          <a:xfrm>
            <a:off x="738551" y="2146853"/>
            <a:ext cx="10594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cs-CZ" sz="2400" b="1" dirty="0"/>
              <a:t>Pracovní skupina pro chemickou recyklaci SCHP ČR:</a:t>
            </a:r>
            <a:endParaRPr lang="en-US" sz="2400" b="1" dirty="0"/>
          </a:p>
          <a:p>
            <a:pPr marL="0" indent="0" algn="just">
              <a:buNone/>
            </a:pPr>
            <a:r>
              <a:rPr lang="cs-CZ" sz="2400" dirty="0"/>
              <a:t>Chemická recyklace je proces zaměřený na </a:t>
            </a:r>
            <a:r>
              <a:rPr lang="cs-CZ" sz="2400" b="1" dirty="0"/>
              <a:t>přeměnu plastového a dalšího polymerního nebo uhlíkaté sloučeniny obsahujícího odpadu </a:t>
            </a:r>
            <a:r>
              <a:rPr lang="cs-CZ" sz="2400" dirty="0"/>
              <a:t>na chemikálie, ve kterém se chemická struktura polymeru přeměňuje na chemické látky včetně monomerů, které se následně znovu používají jako surovina v chemických procesech.</a:t>
            </a:r>
          </a:p>
          <a:p>
            <a:pPr marL="0" indent="0" algn="just">
              <a:buNone/>
            </a:pPr>
            <a:r>
              <a:rPr lang="cs-CZ" sz="2400" dirty="0"/>
              <a:t>Chemická recyklace zahrnuje procesy, jako je </a:t>
            </a:r>
            <a:r>
              <a:rPr lang="cs-CZ" sz="2400" b="1" dirty="0"/>
              <a:t>zplyňování</a:t>
            </a:r>
            <a:r>
              <a:rPr lang="cs-CZ" sz="2400" dirty="0"/>
              <a:t>, </a:t>
            </a:r>
            <a:r>
              <a:rPr lang="cs-CZ" sz="2400" b="1" dirty="0"/>
              <a:t>pyrolýza</a:t>
            </a:r>
            <a:r>
              <a:rPr lang="cs-CZ" sz="2400" dirty="0"/>
              <a:t>, </a:t>
            </a:r>
            <a:r>
              <a:rPr lang="cs-CZ" sz="2400" b="1" dirty="0"/>
              <a:t>solvolýza</a:t>
            </a:r>
            <a:r>
              <a:rPr lang="cs-CZ" sz="2400" dirty="0"/>
              <a:t> a </a:t>
            </a:r>
            <a:r>
              <a:rPr lang="cs-CZ" sz="2400" b="1" dirty="0"/>
              <a:t>depolymerace</a:t>
            </a:r>
            <a:r>
              <a:rPr lang="cs-CZ" sz="2400" dirty="0"/>
              <a:t>, které štěpí odpad na </a:t>
            </a:r>
            <a:r>
              <a:rPr lang="cs-CZ" sz="2400" b="1" dirty="0"/>
              <a:t>materiálově využitelné chemické látky včetně monomerů pro výrobu plastů</a:t>
            </a:r>
            <a:r>
              <a:rPr lang="cs-CZ" sz="2400" dirty="0"/>
              <a:t>.</a:t>
            </a:r>
          </a:p>
          <a:p>
            <a:pPr marL="0" indent="0" algn="just">
              <a:buNone/>
            </a:pPr>
            <a:endParaRPr lang="cs-CZ" sz="2400" dirty="0"/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0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80" y="1136675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dirty="0"/>
              <a:t>Chemická recyklace plastů - definice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720FDAE-0DB3-7124-C8CC-42D4DF63AA8D}"/>
              </a:ext>
            </a:extLst>
          </p:cNvPr>
          <p:cNvSpPr txBox="1"/>
          <p:nvPr/>
        </p:nvSpPr>
        <p:spPr>
          <a:xfrm>
            <a:off x="782513" y="2146853"/>
            <a:ext cx="10594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Zákon 541/2020 Sb. O Odpadech:</a:t>
            </a:r>
            <a:endParaRPr lang="en-US" sz="2400" b="1" dirty="0"/>
          </a:p>
          <a:p>
            <a:pPr marL="0" indent="0">
              <a:buNone/>
            </a:pPr>
            <a:endParaRPr lang="cs-CZ" sz="2400" dirty="0"/>
          </a:p>
          <a:p>
            <a:pPr marL="0" indent="0" algn="just">
              <a:buNone/>
            </a:pPr>
            <a:r>
              <a:rPr lang="cs-CZ" sz="2400" dirty="0"/>
              <a:t>Způsob </a:t>
            </a:r>
            <a:r>
              <a:rPr lang="cs-CZ" sz="2400" b="1" dirty="0"/>
              <a:t>využití odpadu</a:t>
            </a:r>
            <a:r>
              <a:rPr lang="cs-CZ" sz="2400" dirty="0"/>
              <a:t>, jímž je odpad znovu zpracován </a:t>
            </a:r>
            <a:r>
              <a:rPr lang="cs-CZ" sz="2400" b="1" dirty="0"/>
              <a:t>na výrobky, materiály nebo látky, ať pro původní nebo pro jiné účely</a:t>
            </a:r>
            <a:r>
              <a:rPr lang="cs-CZ" sz="2400" dirty="0"/>
              <a:t>; recyklace odpadu zahrnuje přepracování organických materiálů, ale</a:t>
            </a:r>
            <a:r>
              <a:rPr lang="cs-CZ" sz="2400" b="1" dirty="0"/>
              <a:t> nezahrnuje energetické využití </a:t>
            </a:r>
            <a:r>
              <a:rPr lang="cs-CZ" sz="2400" dirty="0"/>
              <a:t>a přepracování na materiály, které mají být použity jako </a:t>
            </a:r>
            <a:r>
              <a:rPr lang="cs-CZ" sz="2400" b="1" dirty="0"/>
              <a:t>palivo </a:t>
            </a:r>
            <a:r>
              <a:rPr lang="cs-CZ" sz="2400" dirty="0"/>
              <a:t>nebo jako </a:t>
            </a:r>
            <a:r>
              <a:rPr lang="cs-CZ" sz="2400" b="1" dirty="0"/>
              <a:t>zásypový materiál.</a:t>
            </a:r>
          </a:p>
          <a:p>
            <a:pPr marL="0" indent="0">
              <a:buNone/>
            </a:pPr>
            <a:r>
              <a:rPr lang="cs-CZ" sz="2400" dirty="0"/>
              <a:t>Aktuálně definovány činnosti související s chemickou recyklací: </a:t>
            </a:r>
            <a:r>
              <a:rPr lang="cs-CZ" sz="2400" b="1" dirty="0"/>
              <a:t>Pyrolýza a  Plazma </a:t>
            </a:r>
            <a:r>
              <a:rPr lang="cs-CZ" sz="2400" b="0" dirty="0">
                <a:solidFill>
                  <a:srgbClr val="000000"/>
                </a:solidFill>
                <a:effectLst/>
              </a:rPr>
              <a:t>s produktem určeným k materiálovému využití </a:t>
            </a:r>
            <a:r>
              <a:rPr lang="cs-CZ" sz="2400" b="1" dirty="0"/>
              <a:t>a Rozpouštění </a:t>
            </a:r>
            <a:r>
              <a:rPr lang="cs-CZ" sz="2400" b="0" dirty="0">
                <a:solidFill>
                  <a:srgbClr val="000000"/>
                </a:solidFill>
                <a:effectLst/>
              </a:rPr>
              <a:t>s produkty použitelnými jako původní surovina.</a:t>
            </a:r>
            <a:endParaRPr lang="cs-CZ" sz="2400" b="1" dirty="0"/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80" y="1136675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dirty="0"/>
              <a:t>Chemická recyklace plastů – hlavní význam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720FDAE-0DB3-7124-C8CC-42D4DF63AA8D}"/>
              </a:ext>
            </a:extLst>
          </p:cNvPr>
          <p:cNvSpPr txBox="1"/>
          <p:nvPr/>
        </p:nvSpPr>
        <p:spPr>
          <a:xfrm>
            <a:off x="509953" y="2146853"/>
            <a:ext cx="10594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Zpracovává jinak materiálově obtížně využitelný plastový odpad.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Umožňuje dekontaminovat odpadní materiál a vyrábět nové plasty vhodné např. pro styk s potravinami nebo v oboru lékařství.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Snižuje použití fosilních surovin (možnost využití dalších alternativních zdrojů </a:t>
            </a:r>
            <a:r>
              <a:rPr lang="cs-CZ" sz="2400" dirty="0" err="1"/>
              <a:t>org</a:t>
            </a:r>
            <a:r>
              <a:rPr lang="cs-CZ" sz="2400" dirty="0"/>
              <a:t>. uhlíku  i jeho záchyt - CCU).</a:t>
            </a:r>
            <a:endParaRPr lang="cs-CZ" sz="2400" b="1" dirty="0"/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Snižuje emise CO</a:t>
            </a:r>
            <a:r>
              <a:rPr lang="cs-CZ" sz="2400" baseline="-25000" dirty="0"/>
              <a:t>2</a:t>
            </a:r>
            <a:r>
              <a:rPr lang="cs-CZ" sz="2400" dirty="0"/>
              <a:t> (ve srovnání s energetickým využitím i výrobou primárních plastů).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Doplňuje mechanickou recyklaci a umožňuje regeneraci základních plastů (např. PET) v rámci uzavřeného cirkulárního hospodářství. </a:t>
            </a:r>
            <a:endParaRPr lang="en-US" sz="2400" dirty="0"/>
          </a:p>
          <a:p>
            <a:endParaRPr lang="cs-CZ" sz="2400" b="1" dirty="0"/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29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80" y="1136675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dirty="0"/>
              <a:t>Chemická recyklace plastů a  cirkulární ekonomika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CCD627C-A021-BFE5-941B-093960DC2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9885" y="2143813"/>
            <a:ext cx="4787617" cy="370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3B018C4-652B-0F44-2524-8B93BAD10361}"/>
              </a:ext>
            </a:extLst>
          </p:cNvPr>
          <p:cNvSpPr txBox="1">
            <a:spLocks/>
          </p:cNvSpPr>
          <p:nvPr/>
        </p:nvSpPr>
        <p:spPr>
          <a:xfrm>
            <a:off x="298937" y="2488223"/>
            <a:ext cx="7675685" cy="4411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000" b="1" dirty="0"/>
              <a:t>Chemická recyklace je především materiálová recyklace.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000" b="1" dirty="0" err="1"/>
              <a:t>Chemicka</a:t>
            </a:r>
            <a:r>
              <a:rPr lang="cs-CZ" sz="2000" b="1" dirty="0"/>
              <a:t> recyklace i jako energetického zpracování:</a:t>
            </a:r>
          </a:p>
          <a:p>
            <a:pPr marL="800100" lvl="1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1600" b="1" dirty="0"/>
              <a:t>Nutno odečíst energeticky zpracovaný „materiál“</a:t>
            </a:r>
          </a:p>
          <a:p>
            <a:pPr marL="800100" lvl="1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1600" b="1" dirty="0"/>
              <a:t>Možnost využít výsledný produkt nejenom materiálově, ale i energeticky: ekvivalent topného oleje, surovina pro výrobu motorových paliv dle RED II/RED III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000" b="1" dirty="0"/>
              <a:t>Synergie s teplárenstvím:</a:t>
            </a:r>
          </a:p>
          <a:p>
            <a:pPr marL="800100" lvl="1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1600" b="1" dirty="0"/>
              <a:t>Možnost zpracování surovin s vysokým energetickým obsahem</a:t>
            </a:r>
          </a:p>
          <a:p>
            <a:pPr marL="800100" lvl="1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1600" b="1" dirty="0"/>
              <a:t>On-</a:t>
            </a:r>
            <a:r>
              <a:rPr lang="cs-CZ" sz="1600" b="1" dirty="0" err="1"/>
              <a:t>site</a:t>
            </a:r>
            <a:r>
              <a:rPr lang="cs-CZ" sz="1600" b="1" dirty="0"/>
              <a:t> synergie optimalizací energetické bilance s maximalizací materiálového využití – vývoj nových technologií</a:t>
            </a:r>
          </a:p>
          <a:p>
            <a:pPr marL="800100" lvl="1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cs-CZ" sz="1600" b="1" dirty="0"/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cs-CZ" sz="2000" b="1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062961D8-9FBC-416E-A289-D923DD71D0B6}"/>
              </a:ext>
            </a:extLst>
          </p:cNvPr>
          <p:cNvSpPr/>
          <p:nvPr/>
        </p:nvSpPr>
        <p:spPr>
          <a:xfrm>
            <a:off x="7491046" y="4188429"/>
            <a:ext cx="773723" cy="3692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7104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1421</Words>
  <Application>Microsoft Office PowerPoint</Application>
  <PresentationFormat>Širokoúhlá obrazovka</PresentationFormat>
  <Paragraphs>142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Inter</vt:lpstr>
      <vt:lpstr>Wingdings</vt:lpstr>
      <vt:lpstr>Motiv Office</vt:lpstr>
      <vt:lpstr>Chemická recyklace plastů</vt:lpstr>
      <vt:lpstr>Česká technologická platforma PLASTY</vt:lpstr>
      <vt:lpstr>Chemická recyklace plastů – hlavní vlivy</vt:lpstr>
      <vt:lpstr>Chemická recyklace plastů - definice</vt:lpstr>
      <vt:lpstr>Chemická recyklace plastů - definice</vt:lpstr>
      <vt:lpstr>Chemická recyklace plastů - definice</vt:lpstr>
      <vt:lpstr>Chemická recyklace plastů - definice</vt:lpstr>
      <vt:lpstr>Chemická recyklace plastů – hlavní význam</vt:lpstr>
      <vt:lpstr>Chemická recyklace plastů a  cirkulární ekonomika</vt:lpstr>
      <vt:lpstr>Chemická recyklace plastů- klíčové faktory</vt:lpstr>
      <vt:lpstr>Chemická recyklace plastů- legislativa ČR</vt:lpstr>
      <vt:lpstr>Chemická recyklace plastů- legislativa EU</vt:lpstr>
      <vt:lpstr>Chemická recyklace plastů- legislativa EU</vt:lpstr>
      <vt:lpstr>Chemická recyklace plastů- budoucnost v ČR</vt:lpstr>
      <vt:lpstr>Chemická recyklace plastů- stav v ČR</vt:lpstr>
      <vt:lpstr>Chemická recyklace plastů- stav v ČR</vt:lpstr>
      <vt:lpstr>Chemická recyklace plastů- stav v ČR</vt:lpstr>
      <vt:lpstr>Chemická recyklace plastů- budoucnost?</vt:lpstr>
      <vt:lpstr>Chemická recyklace plastů- budoucnost?</vt:lpstr>
      <vt:lpstr>Děkuji za Vaši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Chemická recyklace plastů</dc:title>
  <dc:creator>Radek Pjatkan</dc:creator>
  <cp:lastModifiedBy>Radek Pjatkan</cp:lastModifiedBy>
  <cp:revision>21</cp:revision>
  <dcterms:created xsi:type="dcterms:W3CDTF">2024-04-14T17:12:00Z</dcterms:created>
  <dcterms:modified xsi:type="dcterms:W3CDTF">2024-04-17T09:50:49Z</dcterms:modified>
</cp:coreProperties>
</file>